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8"/>
  </p:notesMasterIdLst>
  <p:sldIdLst>
    <p:sldId id="314" r:id="rId2"/>
    <p:sldId id="315" r:id="rId3"/>
    <p:sldId id="256" r:id="rId4"/>
    <p:sldId id="300" r:id="rId5"/>
    <p:sldId id="257" r:id="rId6"/>
    <p:sldId id="258" r:id="rId7"/>
    <p:sldId id="259" r:id="rId8"/>
    <p:sldId id="301" r:id="rId9"/>
    <p:sldId id="303" r:id="rId10"/>
    <p:sldId id="305" r:id="rId11"/>
    <p:sldId id="316" r:id="rId12"/>
    <p:sldId id="308" r:id="rId13"/>
    <p:sldId id="280" r:id="rId14"/>
    <p:sldId id="281" r:id="rId15"/>
    <p:sldId id="282" r:id="rId16"/>
    <p:sldId id="283" r:id="rId17"/>
    <p:sldId id="284" r:id="rId18"/>
    <p:sldId id="285" r:id="rId19"/>
    <p:sldId id="286" r:id="rId20"/>
    <p:sldId id="287" r:id="rId21"/>
    <p:sldId id="288" r:id="rId22"/>
    <p:sldId id="289" r:id="rId23"/>
    <p:sldId id="290" r:id="rId24"/>
    <p:sldId id="291" r:id="rId25"/>
    <p:sldId id="292" r:id="rId26"/>
    <p:sldId id="309" r:id="rId27"/>
    <p:sldId id="293" r:id="rId28"/>
    <p:sldId id="294" r:id="rId29"/>
    <p:sldId id="295" r:id="rId30"/>
    <p:sldId id="296" r:id="rId31"/>
    <p:sldId id="313" r:id="rId32"/>
    <p:sldId id="297" r:id="rId33"/>
    <p:sldId id="310" r:id="rId34"/>
    <p:sldId id="299" r:id="rId35"/>
    <p:sldId id="311" r:id="rId36"/>
    <p:sldId id="312" r:id="rId3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832" autoAdjust="0"/>
    <p:restoredTop sz="84229" autoAdjust="0"/>
  </p:normalViewPr>
  <p:slideViewPr>
    <p:cSldViewPr>
      <p:cViewPr varScale="1">
        <p:scale>
          <a:sx n="67" d="100"/>
          <a:sy n="67" d="100"/>
        </p:scale>
        <p:origin x="1364" y="5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7B472E6-29EA-48B5-81D2-C368688C7066}" type="datetimeFigureOut">
              <a:rPr lang="en-US" smtClean="0"/>
              <a:pPr/>
              <a:t>8/23/2022</a:t>
            </a:fld>
            <a:endParaRPr lang="en-IN"/>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4A38C80-AD31-43A4-A2B9-F0967C9DDD15}" type="slidenum">
              <a:rPr lang="en-IN" smtClean="0"/>
              <a:pPr/>
              <a:t>‹#›</a:t>
            </a:fld>
            <a:endParaRPr lang="en-IN"/>
          </a:p>
        </p:txBody>
      </p:sp>
    </p:spTree>
    <p:extLst>
      <p:ext uri="{BB962C8B-B14F-4D97-AF65-F5344CB8AC3E}">
        <p14:creationId xmlns:p14="http://schemas.microsoft.com/office/powerpoint/2010/main" val="15779228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4A38C80-AD31-43A4-A2B9-F0967C9DDD15}" type="slidenum">
              <a:rPr lang="en-IN" smtClean="0"/>
              <a:pPr/>
              <a:t>1</a:t>
            </a:fld>
            <a:endParaRPr lang="en-IN"/>
          </a:p>
        </p:txBody>
      </p:sp>
    </p:spTree>
    <p:extLst>
      <p:ext uri="{BB962C8B-B14F-4D97-AF65-F5344CB8AC3E}">
        <p14:creationId xmlns:p14="http://schemas.microsoft.com/office/powerpoint/2010/main" val="40122801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D4A38C80-AD31-43A4-A2B9-F0967C9DDD15}" type="slidenum">
              <a:rPr lang="en-IN" smtClean="0"/>
              <a:pPr/>
              <a:t>13</a:t>
            </a:fld>
            <a:endParaRPr lang="en-I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04EBAA21-2B97-4BAA-BF33-B8F6FACFB500}" type="slidenum">
              <a:rPr lang="en-GB" smtClean="0"/>
              <a:pPr/>
              <a:t>16</a:t>
            </a:fld>
            <a:endParaRPr lang="en-GB"/>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04EBAA21-2B97-4BAA-BF33-B8F6FACFB500}" type="slidenum">
              <a:rPr lang="en-GB" smtClean="0"/>
              <a:pPr/>
              <a:t>17</a:t>
            </a:fld>
            <a:endParaRPr lang="en-GB"/>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04EBAA21-2B97-4BAA-BF33-B8F6FACFB500}" type="slidenum">
              <a:rPr lang="en-GB" smtClean="0"/>
              <a:pPr/>
              <a:t>18</a:t>
            </a:fld>
            <a:endParaRPr lang="en-GB"/>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Train/test split:</a:t>
            </a:r>
            <a:r>
              <a:rPr lang="en-US" baseline="0" dirty="0"/>
              <a:t> Little </a:t>
            </a:r>
            <a:r>
              <a:rPr lang="en-US" dirty="0"/>
              <a:t>test data is used as proxy</a:t>
            </a:r>
            <a:r>
              <a:rPr lang="en-US" baseline="0" dirty="0"/>
              <a:t> to check generalized performance of the </a:t>
            </a:r>
            <a:r>
              <a:rPr lang="en-US" baseline="0" dirty="0" err="1"/>
              <a:t>hyperparameter</a:t>
            </a:r>
            <a:r>
              <a:rPr lang="en-US" baseline="0" dirty="0"/>
              <a:t>/ method. It reduces training data, harmful is training data is already small. </a:t>
            </a:r>
            <a:endParaRPr lang="en-US" dirty="0"/>
          </a:p>
        </p:txBody>
      </p:sp>
      <p:sp>
        <p:nvSpPr>
          <p:cNvPr id="4" name="Slide Number Placeholder 3"/>
          <p:cNvSpPr>
            <a:spLocks noGrp="1"/>
          </p:cNvSpPr>
          <p:nvPr>
            <p:ph type="sldNum" sz="quarter" idx="10"/>
          </p:nvPr>
        </p:nvSpPr>
        <p:spPr/>
        <p:txBody>
          <a:bodyPr/>
          <a:lstStyle/>
          <a:p>
            <a:fld id="{D4A38C80-AD31-43A4-A2B9-F0967C9DDD15}" type="slidenum">
              <a:rPr lang="en-IN" smtClean="0"/>
              <a:pPr/>
              <a:t>30</a:t>
            </a:fld>
            <a:endParaRPr lang="en-IN"/>
          </a:p>
        </p:txBody>
      </p:sp>
    </p:spTree>
    <p:extLst>
      <p:ext uri="{BB962C8B-B14F-4D97-AF65-F5344CB8AC3E}">
        <p14:creationId xmlns:p14="http://schemas.microsoft.com/office/powerpoint/2010/main" val="20504713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8/23/2022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8/23/2022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8/23/2022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8/23/2022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8/23/2022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8/23/2022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8/23/2022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8/23/2022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0.gif"/></Relationships>
</file>

<file path=ppt/slides/_rels/slide1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3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https://homes.cs.washington.edu/~pedrod/papers/cacm12.pdf" TargetMode="External"/><Relationship Id="rId2" Type="http://schemas.openxmlformats.org/officeDocument/2006/relationships/hyperlink" Target="http://cs231n.github.io/classification/"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https://pythonhosted.org/spyder/installation.html" TargetMode="Externa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Lecture 2</a:t>
            </a:r>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37794099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Unsupervised Learning</a:t>
            </a:r>
          </a:p>
        </p:txBody>
      </p:sp>
      <p:pic>
        <p:nvPicPr>
          <p:cNvPr id="1028" name="Picture 4"/>
          <p:cNvPicPr>
            <a:picLocks noChangeAspect="1" noChangeArrowheads="1"/>
          </p:cNvPicPr>
          <p:nvPr/>
        </p:nvPicPr>
        <p:blipFill>
          <a:blip r:embed="rId2" cstate="print"/>
          <a:srcRect/>
          <a:stretch>
            <a:fillRect/>
          </a:stretch>
        </p:blipFill>
        <p:spPr bwMode="auto">
          <a:xfrm>
            <a:off x="76200" y="1943100"/>
            <a:ext cx="3762375" cy="3771900"/>
          </a:xfrm>
          <a:prstGeom prst="rect">
            <a:avLst/>
          </a:prstGeom>
          <a:noFill/>
          <a:ln w="9525">
            <a:noFill/>
            <a:miter lim="800000"/>
            <a:headEnd/>
            <a:tailEnd/>
          </a:ln>
        </p:spPr>
      </p:pic>
      <p:pic>
        <p:nvPicPr>
          <p:cNvPr id="1029" name="Picture 5"/>
          <p:cNvPicPr>
            <a:picLocks noChangeAspect="1" noChangeArrowheads="1"/>
          </p:cNvPicPr>
          <p:nvPr/>
        </p:nvPicPr>
        <p:blipFill>
          <a:blip r:embed="rId3" cstate="print"/>
          <a:srcRect/>
          <a:stretch>
            <a:fillRect/>
          </a:stretch>
        </p:blipFill>
        <p:spPr bwMode="auto">
          <a:xfrm>
            <a:off x="4848225" y="2028825"/>
            <a:ext cx="3686175" cy="3686175"/>
          </a:xfrm>
          <a:prstGeom prst="rect">
            <a:avLst/>
          </a:prstGeom>
          <a:noFill/>
          <a:ln w="9525">
            <a:noFill/>
            <a:miter lim="800000"/>
            <a:headEnd/>
            <a:tailEnd/>
          </a:ln>
        </p:spPr>
      </p:pic>
    </p:spTree>
    <p:extLst>
      <p:ext uri="{BB962C8B-B14F-4D97-AF65-F5344CB8AC3E}">
        <p14:creationId xmlns:p14="http://schemas.microsoft.com/office/powerpoint/2010/main" val="608039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09800" y="2972196"/>
            <a:ext cx="4143214" cy="3858682"/>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0" y="-32289"/>
            <a:ext cx="7315200" cy="3465095"/>
          </a:xfrm>
          <a:prstGeom prst="rect">
            <a:avLst/>
          </a:prstGeom>
        </p:spPr>
      </p:pic>
    </p:spTree>
    <p:extLst>
      <p:ext uri="{BB962C8B-B14F-4D97-AF65-F5344CB8AC3E}">
        <p14:creationId xmlns:p14="http://schemas.microsoft.com/office/powerpoint/2010/main" val="12035892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Question</a:t>
            </a:r>
          </a:p>
        </p:txBody>
      </p:sp>
      <p:sp>
        <p:nvSpPr>
          <p:cNvPr id="3" name="Content Placeholder 2"/>
          <p:cNvSpPr>
            <a:spLocks noGrp="1"/>
          </p:cNvSpPr>
          <p:nvPr>
            <p:ph idx="1"/>
          </p:nvPr>
        </p:nvSpPr>
        <p:spPr>
          <a:xfrm>
            <a:off x="457200" y="1600200"/>
            <a:ext cx="8229600" cy="5029200"/>
          </a:xfrm>
        </p:spPr>
        <p:txBody>
          <a:bodyPr>
            <a:normAutofit fontScale="92500" lnSpcReduction="10000"/>
          </a:bodyPr>
          <a:lstStyle/>
          <a:p>
            <a:r>
              <a:rPr lang="en-GB" dirty="0"/>
              <a:t>Of following examples, which one you address using unsupervised learning algorithm?</a:t>
            </a:r>
          </a:p>
          <a:p>
            <a:pPr lvl="1"/>
            <a:r>
              <a:rPr lang="en-GB" dirty="0"/>
              <a:t>Given email labelled as spam/not spam, learn a spam filter</a:t>
            </a:r>
          </a:p>
          <a:p>
            <a:pPr lvl="1"/>
            <a:r>
              <a:rPr lang="en-GB" dirty="0"/>
              <a:t>Given a set of news articles on the web, group them into set of articles about the same story</a:t>
            </a:r>
          </a:p>
          <a:p>
            <a:pPr lvl="1"/>
            <a:r>
              <a:rPr lang="en-GB" dirty="0"/>
              <a:t>Given a database of customer data, automatically discover market segments and group customer into different market segments</a:t>
            </a:r>
          </a:p>
          <a:p>
            <a:pPr lvl="1"/>
            <a:r>
              <a:rPr lang="en-GB" dirty="0"/>
              <a:t>Given a database of patients diagnosed as either having diabetes or not, learn to classify a new patients as either having a diabetes or not.</a:t>
            </a:r>
          </a:p>
          <a:p>
            <a:endParaRPr lang="en-GB" dirty="0"/>
          </a:p>
        </p:txBody>
      </p:sp>
    </p:spTree>
    <p:extLst>
      <p:ext uri="{BB962C8B-B14F-4D97-AF65-F5344CB8AC3E}">
        <p14:creationId xmlns:p14="http://schemas.microsoft.com/office/powerpoint/2010/main" val="22136107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Why It Is Useful ?</a:t>
            </a:r>
          </a:p>
        </p:txBody>
      </p:sp>
      <p:sp>
        <p:nvSpPr>
          <p:cNvPr id="3" name="Content Placeholder 2"/>
          <p:cNvSpPr>
            <a:spLocks noGrp="1"/>
          </p:cNvSpPr>
          <p:nvPr>
            <p:ph idx="1"/>
          </p:nvPr>
        </p:nvSpPr>
        <p:spPr>
          <a:xfrm>
            <a:off x="457200" y="1273344"/>
            <a:ext cx="8229600" cy="4517856"/>
          </a:xfrm>
        </p:spPr>
        <p:txBody>
          <a:bodyPr/>
          <a:lstStyle/>
          <a:p>
            <a:r>
              <a:rPr lang="en-GB" dirty="0"/>
              <a:t>ML learning provides best methods for developing particular kinds of software, in applications where:</a:t>
            </a:r>
          </a:p>
          <a:p>
            <a:pPr marL="850392" lvl="1" indent="-457200">
              <a:buFont typeface="+mj-lt"/>
              <a:buAutoNum type="arabicPeriod"/>
            </a:pPr>
            <a:r>
              <a:rPr lang="en-GB" dirty="0"/>
              <a:t>Application is too much complex for people to manually design the algorithm. For instance, soft- wares for sensor-based prediction tasks such as  speech recognition and computer  vision.</a:t>
            </a:r>
          </a:p>
        </p:txBody>
      </p:sp>
      <p:pic>
        <p:nvPicPr>
          <p:cNvPr id="4" name="Picture 2"/>
          <p:cNvPicPr>
            <a:picLocks noChangeAspect="1" noChangeArrowheads="1"/>
          </p:cNvPicPr>
          <p:nvPr/>
        </p:nvPicPr>
        <p:blipFill>
          <a:blip r:embed="rId3" cstate="print"/>
          <a:srcRect/>
          <a:stretch>
            <a:fillRect/>
          </a:stretch>
        </p:blipFill>
        <p:spPr bwMode="auto">
          <a:xfrm>
            <a:off x="840836" y="4637768"/>
            <a:ext cx="3045364" cy="2234363"/>
          </a:xfrm>
          <a:prstGeom prst="rect">
            <a:avLst/>
          </a:prstGeom>
          <a:noFill/>
          <a:ln w="9525">
            <a:noFill/>
            <a:miter lim="800000"/>
            <a:headEnd/>
            <a:tailEnd/>
          </a:ln>
        </p:spPr>
      </p:pic>
      <p:pic>
        <p:nvPicPr>
          <p:cNvPr id="5" name="Picture 4" descr="SpeechRecognition.gif"/>
          <p:cNvPicPr>
            <a:picLocks noChangeAspect="1"/>
          </p:cNvPicPr>
          <p:nvPr/>
        </p:nvPicPr>
        <p:blipFill>
          <a:blip r:embed="rId4" cstate="print"/>
          <a:stretch>
            <a:fillRect/>
          </a:stretch>
        </p:blipFill>
        <p:spPr>
          <a:xfrm>
            <a:off x="4876800" y="4590596"/>
            <a:ext cx="3340224" cy="2267404"/>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Why It Is Useful ? (Cont.)</a:t>
            </a:r>
          </a:p>
        </p:txBody>
      </p:sp>
      <p:sp>
        <p:nvSpPr>
          <p:cNvPr id="3" name="Content Placeholder 2"/>
          <p:cNvSpPr>
            <a:spLocks noGrp="1"/>
          </p:cNvSpPr>
          <p:nvPr>
            <p:ph idx="1"/>
          </p:nvPr>
        </p:nvSpPr>
        <p:spPr>
          <a:xfrm>
            <a:off x="457200" y="1371600"/>
            <a:ext cx="8229600" cy="4517856"/>
          </a:xfrm>
        </p:spPr>
        <p:txBody>
          <a:bodyPr/>
          <a:lstStyle/>
          <a:p>
            <a:r>
              <a:rPr lang="en-GB" dirty="0"/>
              <a:t>ML learning provides best methods for developing particular kinds of software, in applications where:</a:t>
            </a:r>
          </a:p>
          <a:p>
            <a:pPr marL="850392" lvl="1" indent="-457200">
              <a:buFont typeface="+mj-lt"/>
              <a:buAutoNum type="arabicPeriod"/>
            </a:pPr>
            <a:r>
              <a:rPr lang="en-GB" dirty="0"/>
              <a:t>Application is too much complex for people to manually design the algorithm.</a:t>
            </a:r>
          </a:p>
        </p:txBody>
      </p:sp>
      <p:pic>
        <p:nvPicPr>
          <p:cNvPr id="6" name="Picture 3" descr="close49"/>
          <p:cNvPicPr>
            <a:picLocks noChangeAspect="1" noChangeArrowheads="1"/>
          </p:cNvPicPr>
          <p:nvPr/>
        </p:nvPicPr>
        <p:blipFill>
          <a:blip r:embed="rId2" cstate="print"/>
          <a:srcRect/>
          <a:stretch>
            <a:fillRect/>
          </a:stretch>
        </p:blipFill>
        <p:spPr bwMode="auto">
          <a:xfrm>
            <a:off x="1828800" y="3947738"/>
            <a:ext cx="4482480" cy="2910262"/>
          </a:xfrm>
          <a:prstGeom prst="rect">
            <a:avLst/>
          </a:prstGeom>
          <a:noFill/>
        </p:spPr>
      </p:pic>
      <p:sp>
        <p:nvSpPr>
          <p:cNvPr id="7" name="TextBox 6"/>
          <p:cNvSpPr txBox="1"/>
          <p:nvPr/>
        </p:nvSpPr>
        <p:spPr>
          <a:xfrm>
            <a:off x="6264696" y="4419109"/>
            <a:ext cx="2195736" cy="954107"/>
          </a:xfrm>
          <a:prstGeom prst="rect">
            <a:avLst/>
          </a:prstGeom>
          <a:noFill/>
        </p:spPr>
        <p:txBody>
          <a:bodyPr wrap="square" rtlCol="0">
            <a:spAutoFit/>
          </a:bodyPr>
          <a:lstStyle/>
          <a:p>
            <a:r>
              <a:rPr lang="en-GB" sz="2800" dirty="0"/>
              <a:t>What makes a 2?</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Why It Is Useful ? (Cont.)</a:t>
            </a:r>
          </a:p>
        </p:txBody>
      </p:sp>
      <p:sp>
        <p:nvSpPr>
          <p:cNvPr id="3" name="Content Placeholder 2"/>
          <p:cNvSpPr>
            <a:spLocks noGrp="1"/>
          </p:cNvSpPr>
          <p:nvPr>
            <p:ph idx="1"/>
          </p:nvPr>
        </p:nvSpPr>
        <p:spPr>
          <a:xfrm>
            <a:off x="457200" y="1935480"/>
            <a:ext cx="8229600" cy="4517856"/>
          </a:xfrm>
        </p:spPr>
        <p:txBody>
          <a:bodyPr>
            <a:normAutofit/>
          </a:bodyPr>
          <a:lstStyle/>
          <a:p>
            <a:r>
              <a:rPr lang="en-GB" dirty="0"/>
              <a:t>ML learning provides best methods for developing particular kinds of software, in applications where: </a:t>
            </a:r>
          </a:p>
          <a:p>
            <a:pPr marL="850392" lvl="1" indent="-457200">
              <a:buNone/>
            </a:pPr>
            <a:r>
              <a:rPr lang="en-GB" dirty="0"/>
              <a:t>2.   it is easier to collect data and label training data than writing an algorithm, ML is a software development method of choice.</a:t>
            </a:r>
          </a:p>
          <a:p>
            <a:endParaRPr lang="en-GB" dirty="0"/>
          </a:p>
          <a:p>
            <a:endParaRPr lang="en-GB"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Why It Is Useful ? (Cont.)</a:t>
            </a:r>
          </a:p>
        </p:txBody>
      </p:sp>
      <p:sp>
        <p:nvSpPr>
          <p:cNvPr id="3" name="Content Placeholder 2"/>
          <p:cNvSpPr>
            <a:spLocks noGrp="1"/>
          </p:cNvSpPr>
          <p:nvPr>
            <p:ph idx="1"/>
          </p:nvPr>
        </p:nvSpPr>
        <p:spPr>
          <a:xfrm>
            <a:off x="457200" y="1935480"/>
            <a:ext cx="8229600" cy="4517856"/>
          </a:xfrm>
        </p:spPr>
        <p:txBody>
          <a:bodyPr/>
          <a:lstStyle/>
          <a:p>
            <a:r>
              <a:rPr lang="en-GB" dirty="0"/>
              <a:t>ML learning provides best methods for developing particular kinds of software, in applications where:</a:t>
            </a:r>
          </a:p>
          <a:p>
            <a:pPr marL="393192" lvl="1" indent="0">
              <a:buNone/>
            </a:pPr>
            <a:r>
              <a:rPr lang="en-GB" dirty="0"/>
              <a:t>3. Applications  require that the software customize to its operational environment after it is fielded. For example, speech recognition system that customize to the user who purchase the software or recommenders</a:t>
            </a:r>
          </a:p>
        </p:txBody>
      </p:sp>
      <p:pic>
        <p:nvPicPr>
          <p:cNvPr id="4" name="Picture 2"/>
          <p:cNvPicPr>
            <a:picLocks noChangeAspect="1" noChangeArrowheads="1"/>
          </p:cNvPicPr>
          <p:nvPr/>
        </p:nvPicPr>
        <p:blipFill>
          <a:blip r:embed="rId3" cstate="print"/>
          <a:srcRect/>
          <a:stretch>
            <a:fillRect/>
          </a:stretch>
        </p:blipFill>
        <p:spPr bwMode="auto">
          <a:xfrm>
            <a:off x="432048" y="4365104"/>
            <a:ext cx="8316416" cy="2376264"/>
          </a:xfrm>
          <a:prstGeom prst="rect">
            <a:avLst/>
          </a:prstGeom>
          <a:noFill/>
          <a:ln w="9525">
            <a:noFill/>
            <a:miter lim="800000"/>
            <a:headEnd/>
            <a:tailEnd/>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Why It Is Useful ? (Cont.)</a:t>
            </a:r>
          </a:p>
        </p:txBody>
      </p:sp>
      <p:sp>
        <p:nvSpPr>
          <p:cNvPr id="3" name="Content Placeholder 2"/>
          <p:cNvSpPr>
            <a:spLocks noGrp="1"/>
          </p:cNvSpPr>
          <p:nvPr>
            <p:ph idx="1"/>
          </p:nvPr>
        </p:nvSpPr>
        <p:spPr>
          <a:xfrm>
            <a:off x="457200" y="1935480"/>
            <a:ext cx="8229600" cy="4517856"/>
          </a:xfrm>
        </p:spPr>
        <p:txBody>
          <a:bodyPr/>
          <a:lstStyle/>
          <a:p>
            <a:r>
              <a:rPr lang="en-GB" dirty="0"/>
              <a:t>ML learning provides best methods for developing particular kinds of software, in applications where:</a:t>
            </a:r>
          </a:p>
          <a:p>
            <a:pPr marL="393192" lvl="1" indent="0">
              <a:buNone/>
            </a:pPr>
            <a:r>
              <a:rPr lang="en-GB" dirty="0"/>
              <a:t>3. Applications  require that the software customize to its operational environment after it is fielded. For example, speech recognition system that customize to the user who purchase the software or recommenders</a:t>
            </a:r>
          </a:p>
        </p:txBody>
      </p:sp>
      <p:pic>
        <p:nvPicPr>
          <p:cNvPr id="5" name="Picture 3"/>
          <p:cNvPicPr>
            <a:picLocks noChangeAspect="1" noChangeArrowheads="1"/>
          </p:cNvPicPr>
          <p:nvPr/>
        </p:nvPicPr>
        <p:blipFill>
          <a:blip r:embed="rId3" cstate="print"/>
          <a:srcRect/>
          <a:stretch>
            <a:fillRect/>
          </a:stretch>
        </p:blipFill>
        <p:spPr bwMode="auto">
          <a:xfrm>
            <a:off x="0" y="4365104"/>
            <a:ext cx="9144000" cy="2492896"/>
          </a:xfrm>
          <a:prstGeom prst="rect">
            <a:avLst/>
          </a:prstGeom>
          <a:noFill/>
          <a:ln w="9525">
            <a:noFill/>
            <a:miter lim="800000"/>
            <a:headEnd/>
            <a:tailEnd/>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Why It Is Useful ? (Cont.)</a:t>
            </a:r>
          </a:p>
        </p:txBody>
      </p:sp>
      <p:sp>
        <p:nvSpPr>
          <p:cNvPr id="3" name="Content Placeholder 2"/>
          <p:cNvSpPr>
            <a:spLocks noGrp="1"/>
          </p:cNvSpPr>
          <p:nvPr>
            <p:ph idx="1"/>
          </p:nvPr>
        </p:nvSpPr>
        <p:spPr>
          <a:xfrm>
            <a:off x="457200" y="1935480"/>
            <a:ext cx="8229600" cy="3169920"/>
          </a:xfrm>
        </p:spPr>
        <p:txBody>
          <a:bodyPr>
            <a:normAutofit lnSpcReduction="10000"/>
          </a:bodyPr>
          <a:lstStyle/>
          <a:p>
            <a:r>
              <a:rPr lang="en-GB" dirty="0"/>
              <a:t>ML learning provides best methods for developing particular kinds of software, in applications where:</a:t>
            </a:r>
          </a:p>
          <a:p>
            <a:pPr marL="393192" lvl="1" indent="0">
              <a:buNone/>
            </a:pPr>
            <a:r>
              <a:rPr lang="en-GB" dirty="0"/>
              <a:t>4. Using historical data to improve decisions (task is known as Data Mining), e.g. Medical record – medical knowledge, what kind of medical treatment is suitable for which patients in future. </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It Can be ?</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799" y="2971800"/>
            <a:ext cx="2028825" cy="281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304800" y="1524000"/>
            <a:ext cx="8534400" cy="1569660"/>
          </a:xfrm>
          <a:prstGeom prst="rect">
            <a:avLst/>
          </a:prstGeom>
          <a:noFill/>
        </p:spPr>
        <p:txBody>
          <a:bodyPr wrap="square" rtlCol="0">
            <a:spAutoFit/>
          </a:bodyPr>
          <a:lstStyle/>
          <a:p>
            <a:pPr marL="457200" indent="-457200">
              <a:buFont typeface="Arial" pitchFamily="34" charset="0"/>
              <a:buChar char="•"/>
            </a:pPr>
            <a:r>
              <a:rPr lang="en-US" sz="3200" dirty="0"/>
              <a:t>Classification</a:t>
            </a:r>
          </a:p>
          <a:p>
            <a:pPr marL="914400" lvl="1" indent="-457200">
              <a:buFont typeface="Arial" pitchFamily="34" charset="0"/>
              <a:buChar char="•"/>
            </a:pPr>
            <a:r>
              <a:rPr lang="en-US" sz="3200" dirty="0"/>
              <a:t>Image Classification: A Core Computer Vision Task</a:t>
            </a:r>
          </a:p>
        </p:txBody>
      </p:sp>
      <p:sp>
        <p:nvSpPr>
          <p:cNvPr id="5" name="Rectangle 4"/>
          <p:cNvSpPr/>
          <p:nvPr/>
        </p:nvSpPr>
        <p:spPr>
          <a:xfrm>
            <a:off x="3657600" y="2971800"/>
            <a:ext cx="2209800" cy="28194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Machine Learning</a:t>
            </a:r>
          </a:p>
          <a:p>
            <a:pPr algn="ctr"/>
            <a:r>
              <a:rPr lang="en-US" dirty="0">
                <a:solidFill>
                  <a:schemeClr val="tx1"/>
                </a:solidFill>
              </a:rPr>
              <a:t>Cat</a:t>
            </a:r>
          </a:p>
          <a:p>
            <a:pPr algn="ctr"/>
            <a:r>
              <a:rPr lang="en-US" dirty="0">
                <a:solidFill>
                  <a:schemeClr val="tx1"/>
                </a:solidFill>
              </a:rPr>
              <a:t>Dog</a:t>
            </a:r>
          </a:p>
          <a:p>
            <a:pPr algn="ctr"/>
            <a:r>
              <a:rPr lang="en-US" dirty="0">
                <a:solidFill>
                  <a:schemeClr val="tx1"/>
                </a:solidFill>
              </a:rPr>
              <a:t>Car</a:t>
            </a:r>
          </a:p>
          <a:p>
            <a:pPr algn="ctr"/>
            <a:r>
              <a:rPr lang="en-US" dirty="0">
                <a:solidFill>
                  <a:schemeClr val="tx1"/>
                </a:solidFill>
              </a:rPr>
              <a:t>Truck</a:t>
            </a:r>
          </a:p>
          <a:p>
            <a:pPr algn="ctr"/>
            <a:r>
              <a:rPr lang="en-US" dirty="0">
                <a:solidFill>
                  <a:schemeClr val="tx1"/>
                </a:solidFill>
              </a:rPr>
              <a:t>Person</a:t>
            </a:r>
          </a:p>
          <a:p>
            <a:pPr algn="ctr"/>
            <a:r>
              <a:rPr lang="en-US" dirty="0">
                <a:solidFill>
                  <a:schemeClr val="tx1"/>
                </a:solidFill>
              </a:rPr>
              <a:t>.</a:t>
            </a:r>
          </a:p>
          <a:p>
            <a:pPr algn="ctr"/>
            <a:r>
              <a:rPr lang="en-US" dirty="0">
                <a:solidFill>
                  <a:schemeClr val="tx1"/>
                </a:solidFill>
              </a:rPr>
              <a:t>.</a:t>
            </a:r>
          </a:p>
          <a:p>
            <a:pPr algn="ctr"/>
            <a:r>
              <a:rPr lang="en-US" dirty="0">
                <a:solidFill>
                  <a:schemeClr val="tx1"/>
                </a:solidFill>
              </a:rPr>
              <a:t>. </a:t>
            </a:r>
          </a:p>
        </p:txBody>
      </p:sp>
      <p:sp>
        <p:nvSpPr>
          <p:cNvPr id="6" name="TextBox 5"/>
          <p:cNvSpPr txBox="1"/>
          <p:nvPr/>
        </p:nvSpPr>
        <p:spPr>
          <a:xfrm>
            <a:off x="6781800" y="4110335"/>
            <a:ext cx="1143000" cy="461665"/>
          </a:xfrm>
          <a:prstGeom prst="rect">
            <a:avLst/>
          </a:prstGeom>
          <a:noFill/>
        </p:spPr>
        <p:txBody>
          <a:bodyPr wrap="square" rtlCol="0">
            <a:spAutoFit/>
          </a:bodyPr>
          <a:lstStyle/>
          <a:p>
            <a:r>
              <a:rPr lang="en-US" sz="2400" dirty="0"/>
              <a:t>Cat</a:t>
            </a:r>
          </a:p>
        </p:txBody>
      </p:sp>
      <p:cxnSp>
        <p:nvCxnSpPr>
          <p:cNvPr id="8" name="Straight Arrow Connector 7"/>
          <p:cNvCxnSpPr>
            <a:endCxn id="5" idx="1"/>
          </p:cNvCxnSpPr>
          <p:nvPr/>
        </p:nvCxnSpPr>
        <p:spPr>
          <a:xfrm>
            <a:off x="2714624" y="4381500"/>
            <a:ext cx="942976" cy="0"/>
          </a:xfrm>
          <a:prstGeom prst="straightConnector1">
            <a:avLst/>
          </a:prstGeom>
          <a:ln w="635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stCxn id="5" idx="3"/>
          </p:cNvCxnSpPr>
          <p:nvPr/>
        </p:nvCxnSpPr>
        <p:spPr>
          <a:xfrm>
            <a:off x="5867400" y="4381500"/>
            <a:ext cx="914400" cy="0"/>
          </a:xfrm>
          <a:prstGeom prst="straightConnector1">
            <a:avLst/>
          </a:prstGeom>
          <a:ln w="63500">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89857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Deep Learning ?</a:t>
            </a:r>
          </a:p>
        </p:txBody>
      </p:sp>
      <p:sp>
        <p:nvSpPr>
          <p:cNvPr id="3" name="Content Placeholder 2"/>
          <p:cNvSpPr>
            <a:spLocks noGrp="1"/>
          </p:cNvSpPr>
          <p:nvPr>
            <p:ph idx="1"/>
          </p:nvPr>
        </p:nvSpPr>
        <p:spPr/>
        <p:txBody>
          <a:bodyPr/>
          <a:lstStyle/>
          <a:p>
            <a:r>
              <a:rPr lang="en-US" dirty="0"/>
              <a:t>Why Deep Learning for Artificial Intelligence ?</a:t>
            </a:r>
          </a:p>
          <a:p>
            <a:pPr lvl="1"/>
            <a:r>
              <a:rPr lang="en-US" dirty="0"/>
              <a:t>See</a:t>
            </a:r>
          </a:p>
          <a:p>
            <a:pPr lvl="1"/>
            <a:r>
              <a:rPr lang="en-US" dirty="0"/>
              <a:t>Hear</a:t>
            </a:r>
          </a:p>
          <a:p>
            <a:pPr lvl="1"/>
            <a:r>
              <a:rPr lang="en-US" dirty="0"/>
              <a:t>Language</a:t>
            </a:r>
          </a:p>
          <a:p>
            <a:pPr lvl="1"/>
            <a:r>
              <a:rPr lang="en-US" dirty="0"/>
              <a:t>Control</a:t>
            </a:r>
          </a:p>
        </p:txBody>
      </p:sp>
    </p:spTree>
    <p:extLst>
      <p:ext uri="{BB962C8B-B14F-4D97-AF65-F5344CB8AC3E}">
        <p14:creationId xmlns:p14="http://schemas.microsoft.com/office/powerpoint/2010/main" val="21510212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Semantic Gap</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828799"/>
            <a:ext cx="8382000" cy="45668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1143000" y="2297668"/>
            <a:ext cx="1600200" cy="369332"/>
          </a:xfrm>
          <a:prstGeom prst="rect">
            <a:avLst/>
          </a:prstGeom>
          <a:noFill/>
        </p:spPr>
        <p:txBody>
          <a:bodyPr wrap="square" rtlCol="0">
            <a:spAutoFit/>
          </a:bodyPr>
          <a:lstStyle/>
          <a:p>
            <a:r>
              <a:rPr lang="en-US" dirty="0"/>
              <a:t>What you see</a:t>
            </a:r>
          </a:p>
        </p:txBody>
      </p:sp>
    </p:spTree>
    <p:extLst>
      <p:ext uri="{BB962C8B-B14F-4D97-AF65-F5344CB8AC3E}">
        <p14:creationId xmlns:p14="http://schemas.microsoft.com/office/powerpoint/2010/main" val="28581823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Not Hard-Coded ?</a:t>
            </a: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1200" y="1861088"/>
            <a:ext cx="3895725" cy="2209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98" y="764422"/>
            <a:ext cx="1295400" cy="1113402"/>
          </a:xfrm>
          <a:prstGeom prst="rect">
            <a:avLst/>
          </a:prstGeom>
        </p:spPr>
      </p:pic>
      <p:cxnSp>
        <p:nvCxnSpPr>
          <p:cNvPr id="7" name="Straight Connector 6"/>
          <p:cNvCxnSpPr/>
          <p:nvPr/>
        </p:nvCxnSpPr>
        <p:spPr>
          <a:xfrm>
            <a:off x="1219200" y="1321123"/>
            <a:ext cx="914400" cy="66007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739398" y="1675673"/>
            <a:ext cx="1318002" cy="228672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4581283"/>
            <a:ext cx="8848725" cy="2371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TextBox 12"/>
          <p:cNvSpPr txBox="1"/>
          <p:nvPr/>
        </p:nvSpPr>
        <p:spPr>
          <a:xfrm>
            <a:off x="7086600" y="3962400"/>
            <a:ext cx="1905000" cy="461665"/>
          </a:xfrm>
          <a:prstGeom prst="rect">
            <a:avLst/>
          </a:prstGeom>
          <a:noFill/>
        </p:spPr>
        <p:txBody>
          <a:bodyPr wrap="square" rtlCol="0">
            <a:spAutoFit/>
          </a:bodyPr>
          <a:lstStyle/>
          <a:p>
            <a:r>
              <a:rPr lang="en-US" sz="2400" dirty="0"/>
              <a:t>Illumination</a:t>
            </a:r>
          </a:p>
        </p:txBody>
      </p:sp>
      <p:sp>
        <p:nvSpPr>
          <p:cNvPr id="16" name="TextBox 15"/>
          <p:cNvSpPr txBox="1"/>
          <p:nvPr/>
        </p:nvSpPr>
        <p:spPr>
          <a:xfrm>
            <a:off x="3733800" y="1595735"/>
            <a:ext cx="2819400" cy="461665"/>
          </a:xfrm>
          <a:prstGeom prst="rect">
            <a:avLst/>
          </a:prstGeom>
          <a:noFill/>
        </p:spPr>
        <p:txBody>
          <a:bodyPr wrap="square" rtlCol="0">
            <a:spAutoFit/>
          </a:bodyPr>
          <a:lstStyle/>
          <a:p>
            <a:r>
              <a:rPr lang="en-US" sz="2400" dirty="0"/>
              <a:t>Viewpoint variation</a:t>
            </a:r>
          </a:p>
        </p:txBody>
      </p:sp>
    </p:spTree>
    <p:extLst>
      <p:ext uri="{BB962C8B-B14F-4D97-AF65-F5344CB8AC3E}">
        <p14:creationId xmlns:p14="http://schemas.microsoft.com/office/powerpoint/2010/main" val="19272496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Not Hard-Coded ? (Cont.)</a:t>
            </a: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 y="1447800"/>
            <a:ext cx="9067800" cy="2686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381000" y="1062335"/>
            <a:ext cx="1981200" cy="461665"/>
          </a:xfrm>
          <a:prstGeom prst="rect">
            <a:avLst/>
          </a:prstGeom>
          <a:noFill/>
        </p:spPr>
        <p:txBody>
          <a:bodyPr wrap="square" rtlCol="0">
            <a:spAutoFit/>
          </a:bodyPr>
          <a:lstStyle/>
          <a:p>
            <a:r>
              <a:rPr lang="en-US" sz="2400" dirty="0"/>
              <a:t>Deformation</a:t>
            </a:r>
          </a:p>
        </p:txBody>
      </p:sp>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 y="4419600"/>
            <a:ext cx="8305800" cy="2562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p:cNvSpPr txBox="1"/>
          <p:nvPr/>
        </p:nvSpPr>
        <p:spPr>
          <a:xfrm>
            <a:off x="457200" y="4110335"/>
            <a:ext cx="1981200" cy="461665"/>
          </a:xfrm>
          <a:prstGeom prst="rect">
            <a:avLst/>
          </a:prstGeom>
          <a:noFill/>
        </p:spPr>
        <p:txBody>
          <a:bodyPr wrap="square" rtlCol="0">
            <a:spAutoFit/>
          </a:bodyPr>
          <a:lstStyle/>
          <a:p>
            <a:r>
              <a:rPr lang="en-US" sz="2400" dirty="0"/>
              <a:t>Occlusion</a:t>
            </a:r>
          </a:p>
        </p:txBody>
      </p:sp>
    </p:spTree>
    <p:extLst>
      <p:ext uri="{BB962C8B-B14F-4D97-AF65-F5344CB8AC3E}">
        <p14:creationId xmlns:p14="http://schemas.microsoft.com/office/powerpoint/2010/main" val="11058730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Not Hard-Coded ? (Cont.)</a:t>
            </a: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447800"/>
            <a:ext cx="7772400" cy="2466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381000" y="990600"/>
            <a:ext cx="2590800" cy="461665"/>
          </a:xfrm>
          <a:prstGeom prst="rect">
            <a:avLst/>
          </a:prstGeom>
          <a:noFill/>
        </p:spPr>
        <p:txBody>
          <a:bodyPr wrap="square" rtlCol="0">
            <a:spAutoFit/>
          </a:bodyPr>
          <a:lstStyle/>
          <a:p>
            <a:r>
              <a:rPr lang="en-US" sz="2400" dirty="0"/>
              <a:t>Background Clutter</a:t>
            </a:r>
          </a:p>
        </p:txBody>
      </p:sp>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85292" y="3886200"/>
            <a:ext cx="5648325" cy="28867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p:cNvSpPr txBox="1"/>
          <p:nvPr/>
        </p:nvSpPr>
        <p:spPr>
          <a:xfrm>
            <a:off x="195908" y="4262735"/>
            <a:ext cx="1861492" cy="830997"/>
          </a:xfrm>
          <a:prstGeom prst="rect">
            <a:avLst/>
          </a:prstGeom>
          <a:noFill/>
        </p:spPr>
        <p:txBody>
          <a:bodyPr wrap="square" rtlCol="0">
            <a:spAutoFit/>
          </a:bodyPr>
          <a:lstStyle/>
          <a:p>
            <a:r>
              <a:rPr lang="en-US" sz="2400" dirty="0"/>
              <a:t>Intra Class Variation</a:t>
            </a:r>
          </a:p>
        </p:txBody>
      </p:sp>
    </p:spTree>
    <p:extLst>
      <p:ext uri="{BB962C8B-B14F-4D97-AF65-F5344CB8AC3E}">
        <p14:creationId xmlns:p14="http://schemas.microsoft.com/office/powerpoint/2010/main" val="8485388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Image Classifier </a:t>
            </a:r>
          </a:p>
        </p:txBody>
      </p:sp>
      <p:sp>
        <p:nvSpPr>
          <p:cNvPr id="3" name="Content Placeholder 2"/>
          <p:cNvSpPr>
            <a:spLocks noGrp="1"/>
          </p:cNvSpPr>
          <p:nvPr>
            <p:ph idx="1"/>
          </p:nvPr>
        </p:nvSpPr>
        <p:spPr>
          <a:xfrm>
            <a:off x="457200" y="1722437"/>
            <a:ext cx="8534400" cy="4602163"/>
          </a:xfrm>
        </p:spPr>
        <p:txBody>
          <a:bodyPr/>
          <a:lstStyle/>
          <a:p>
            <a:r>
              <a:rPr lang="en-US" dirty="0"/>
              <a:t>Cannot be hard-coded like sorting algorithms</a:t>
            </a:r>
          </a:p>
          <a:p>
            <a:r>
              <a:rPr lang="en-US" dirty="0"/>
              <a:t>Data Driven Approach: Machine Learning (ML)</a:t>
            </a:r>
          </a:p>
          <a:p>
            <a:pPr lvl="1"/>
            <a:r>
              <a:rPr lang="en-US" dirty="0"/>
              <a:t>Input: Collect a dataset of images and labels</a:t>
            </a:r>
          </a:p>
          <a:p>
            <a:pPr lvl="1"/>
            <a:r>
              <a:rPr lang="en-US" dirty="0"/>
              <a:t>Learning: Use ML  algorithm (known as learner) to train a classifier</a:t>
            </a:r>
          </a:p>
          <a:p>
            <a:pPr lvl="1"/>
            <a:r>
              <a:rPr lang="en-US" dirty="0"/>
              <a:t>Evaluation: Evaluate the classifier on new images</a:t>
            </a:r>
          </a:p>
        </p:txBody>
      </p:sp>
    </p:spTree>
    <p:extLst>
      <p:ext uri="{BB962C8B-B14F-4D97-AF65-F5344CB8AC3E}">
        <p14:creationId xmlns:p14="http://schemas.microsoft.com/office/powerpoint/2010/main" val="41174198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Simplest Learner: No Learner</a:t>
            </a:r>
          </a:p>
        </p:txBody>
      </p:sp>
      <p:sp>
        <p:nvSpPr>
          <p:cNvPr id="3" name="Content Placeholder 2"/>
          <p:cNvSpPr>
            <a:spLocks noGrp="1"/>
          </p:cNvSpPr>
          <p:nvPr>
            <p:ph idx="1"/>
          </p:nvPr>
        </p:nvSpPr>
        <p:spPr>
          <a:xfrm>
            <a:off x="457200" y="1600201"/>
            <a:ext cx="8229600" cy="2438400"/>
          </a:xfrm>
        </p:spPr>
        <p:txBody>
          <a:bodyPr/>
          <a:lstStyle/>
          <a:p>
            <a:r>
              <a:rPr lang="en-US" dirty="0"/>
              <a:t>Just store images and labels in a database</a:t>
            </a:r>
          </a:p>
          <a:p>
            <a:r>
              <a:rPr lang="en-US" dirty="0"/>
              <a:t>Predict labels of most similar training images</a:t>
            </a:r>
          </a:p>
          <a:p>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2832860"/>
            <a:ext cx="8830082" cy="40251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394277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Finding Similarity </a:t>
            </a:r>
          </a:p>
        </p:txBody>
      </p:sp>
      <p:sp>
        <p:nvSpPr>
          <p:cNvPr id="3" name="Content Placeholder 2"/>
          <p:cNvSpPr>
            <a:spLocks noGrp="1"/>
          </p:cNvSpPr>
          <p:nvPr>
            <p:ph idx="1"/>
          </p:nvPr>
        </p:nvSpPr>
        <p:spPr/>
        <p:txBody>
          <a:bodyPr/>
          <a:lstStyle/>
          <a:p>
            <a:r>
              <a:rPr lang="en-US" dirty="0"/>
              <a:t>To find similarity between images, use distance metrics e.g.</a:t>
            </a:r>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48000"/>
            <a:ext cx="9144000" cy="34948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613504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K-Nearest Neighbors </a:t>
            </a:r>
          </a:p>
        </p:txBody>
      </p:sp>
      <p:sp>
        <p:nvSpPr>
          <p:cNvPr id="3" name="Content Placeholder 2"/>
          <p:cNvSpPr>
            <a:spLocks noGrp="1"/>
          </p:cNvSpPr>
          <p:nvPr>
            <p:ph idx="1"/>
          </p:nvPr>
        </p:nvSpPr>
        <p:spPr>
          <a:xfrm>
            <a:off x="457200" y="1600201"/>
            <a:ext cx="8229600" cy="1600200"/>
          </a:xfrm>
        </p:spPr>
        <p:txBody>
          <a:bodyPr/>
          <a:lstStyle/>
          <a:p>
            <a:r>
              <a:rPr lang="en-US" dirty="0"/>
              <a:t>Instead of copying label from nearest neighbor, take majority vote from K closest points</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6718" y="3657600"/>
            <a:ext cx="8808203" cy="23941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723991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K-Nearest Neighbors: Distance Metric</a:t>
            </a: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1981200"/>
            <a:ext cx="3962400" cy="12422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3657600"/>
            <a:ext cx="3946161"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394829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are </a:t>
            </a:r>
            <a:r>
              <a:rPr lang="en-US" dirty="0" err="1"/>
              <a:t>Hyperparameters</a:t>
            </a:r>
            <a:r>
              <a:rPr lang="en-US" dirty="0"/>
              <a:t> ?</a:t>
            </a:r>
          </a:p>
        </p:txBody>
      </p:sp>
      <p:sp>
        <p:nvSpPr>
          <p:cNvPr id="3" name="Content Placeholder 2"/>
          <p:cNvSpPr>
            <a:spLocks noGrp="1"/>
          </p:cNvSpPr>
          <p:nvPr>
            <p:ph idx="1"/>
          </p:nvPr>
        </p:nvSpPr>
        <p:spPr/>
        <p:txBody>
          <a:bodyPr/>
          <a:lstStyle/>
          <a:p>
            <a:r>
              <a:rPr lang="en-US" dirty="0"/>
              <a:t>The values of the parameters that we set rather than learning, For example</a:t>
            </a:r>
          </a:p>
          <a:p>
            <a:pPr lvl="1"/>
            <a:r>
              <a:rPr lang="en-US" dirty="0"/>
              <a:t>What is the best value of K to use?</a:t>
            </a:r>
          </a:p>
          <a:p>
            <a:pPr lvl="1"/>
            <a:r>
              <a:rPr lang="en-US" dirty="0"/>
              <a:t>What is the distance metric to use?</a:t>
            </a:r>
          </a:p>
          <a:p>
            <a:r>
              <a:rPr lang="en-US" dirty="0"/>
              <a:t>Try different values to find the optimal ones</a:t>
            </a:r>
          </a:p>
          <a:p>
            <a:endParaRPr lang="en-US" dirty="0"/>
          </a:p>
          <a:p>
            <a:endParaRPr lang="en-US" dirty="0"/>
          </a:p>
          <a:p>
            <a:endParaRPr lang="en-US" dirty="0"/>
          </a:p>
        </p:txBody>
      </p:sp>
    </p:spTree>
    <p:extLst>
      <p:ext uri="{BB962C8B-B14F-4D97-AF65-F5344CB8AC3E}">
        <p14:creationId xmlns:p14="http://schemas.microsoft.com/office/powerpoint/2010/main" val="29631130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133600" y="2209800"/>
            <a:ext cx="5029200" cy="1470025"/>
          </a:xfrm>
        </p:spPr>
        <p:txBody>
          <a:bodyPr>
            <a:normAutofit fontScale="90000"/>
          </a:bodyPr>
          <a:lstStyle/>
          <a:p>
            <a:r>
              <a:rPr lang="en-GB" dirty="0"/>
              <a:t>Lecture 2 </a:t>
            </a:r>
            <a:br>
              <a:rPr lang="en-GB" dirty="0"/>
            </a:br>
            <a:r>
              <a:rPr lang="en-GB" dirty="0"/>
              <a:t>Introduction to Machine Learning</a:t>
            </a:r>
          </a:p>
        </p:txBody>
      </p:sp>
      <p:sp>
        <p:nvSpPr>
          <p:cNvPr id="4" name="Subtitle 3"/>
          <p:cNvSpPr>
            <a:spLocks noGrp="1"/>
          </p:cNvSpPr>
          <p:nvPr>
            <p:ph type="subTitle" idx="1"/>
          </p:nvPr>
        </p:nvSpPr>
        <p:spPr/>
        <p:txBody>
          <a:bodyPr>
            <a:normAutofit/>
          </a:bodyPr>
          <a:lstStyle/>
          <a:p>
            <a:r>
              <a:rPr lang="en-US" sz="2000" dirty="0"/>
              <a:t>Dr. </a:t>
            </a:r>
            <a:r>
              <a:rPr lang="en-US" sz="2000" dirty="0" err="1"/>
              <a:t>Tehseen</a:t>
            </a:r>
            <a:r>
              <a:rPr lang="en-US" sz="2000" dirty="0"/>
              <a:t> Zia</a:t>
            </a:r>
          </a:p>
          <a:p>
            <a:r>
              <a:rPr lang="en-US" sz="2000" dirty="0"/>
              <a:t>CIIT, Islamabad</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Setting </a:t>
            </a:r>
            <a:r>
              <a:rPr lang="en-US" dirty="0" err="1"/>
              <a:t>Hyperparameters</a:t>
            </a:r>
            <a:endParaRPr lang="en-US"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529373"/>
            <a:ext cx="9144000" cy="8234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4174121"/>
            <a:ext cx="9144000" cy="7788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304800" y="2057400"/>
            <a:ext cx="2971800" cy="646331"/>
          </a:xfrm>
          <a:prstGeom prst="rect">
            <a:avLst/>
          </a:prstGeom>
          <a:noFill/>
        </p:spPr>
        <p:txBody>
          <a:bodyPr wrap="square" rtlCol="0">
            <a:spAutoFit/>
          </a:bodyPr>
          <a:lstStyle/>
          <a:p>
            <a:r>
              <a:rPr lang="en-US" sz="3600" dirty="0"/>
              <a:t>Train test split:</a:t>
            </a:r>
          </a:p>
        </p:txBody>
      </p:sp>
      <p:sp>
        <p:nvSpPr>
          <p:cNvPr id="7" name="TextBox 6"/>
          <p:cNvSpPr txBox="1"/>
          <p:nvPr/>
        </p:nvSpPr>
        <p:spPr>
          <a:xfrm>
            <a:off x="304800" y="3697069"/>
            <a:ext cx="3429000" cy="646331"/>
          </a:xfrm>
          <a:prstGeom prst="rect">
            <a:avLst/>
          </a:prstGeom>
          <a:noFill/>
        </p:spPr>
        <p:txBody>
          <a:bodyPr wrap="square" rtlCol="0">
            <a:spAutoFit/>
          </a:bodyPr>
          <a:lstStyle/>
          <a:p>
            <a:r>
              <a:rPr lang="en-US" sz="3600" dirty="0"/>
              <a:t>Cross validation:</a:t>
            </a:r>
          </a:p>
        </p:txBody>
      </p:sp>
    </p:spTree>
    <p:extLst>
      <p:ext uri="{BB962C8B-B14F-4D97-AF65-F5344CB8AC3E}">
        <p14:creationId xmlns:p14="http://schemas.microsoft.com/office/powerpoint/2010/main" val="32599291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Setting </a:t>
            </a:r>
            <a:r>
              <a:rPr lang="en-US" dirty="0" err="1"/>
              <a:t>Hyperparameters</a:t>
            </a:r>
            <a:endParaRPr 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440834"/>
            <a:ext cx="6477000" cy="51908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6553200" y="3352800"/>
            <a:ext cx="2590800" cy="1569660"/>
          </a:xfrm>
          <a:prstGeom prst="rect">
            <a:avLst/>
          </a:prstGeom>
          <a:noFill/>
        </p:spPr>
        <p:txBody>
          <a:bodyPr wrap="square" rtlCol="0">
            <a:spAutoFit/>
          </a:bodyPr>
          <a:lstStyle/>
          <a:p>
            <a:pPr algn="ctr"/>
            <a:r>
              <a:rPr lang="en-US" sz="3200" dirty="0"/>
              <a:t>K = 7 works best in this case</a:t>
            </a:r>
          </a:p>
        </p:txBody>
      </p:sp>
    </p:spTree>
    <p:extLst>
      <p:ext uri="{BB962C8B-B14F-4D97-AF65-F5344CB8AC3E}">
        <p14:creationId xmlns:p14="http://schemas.microsoft.com/office/powerpoint/2010/main" val="2209928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Drawbacks of K-Nearest Neighbors  </a:t>
            </a:r>
          </a:p>
        </p:txBody>
      </p:sp>
      <p:sp>
        <p:nvSpPr>
          <p:cNvPr id="3" name="Content Placeholder 2"/>
          <p:cNvSpPr>
            <a:spLocks noGrp="1"/>
          </p:cNvSpPr>
          <p:nvPr>
            <p:ph idx="1"/>
          </p:nvPr>
        </p:nvSpPr>
        <p:spPr>
          <a:xfrm>
            <a:off x="457200" y="1600201"/>
            <a:ext cx="8229600" cy="1600200"/>
          </a:xfrm>
        </p:spPr>
        <p:txBody>
          <a:bodyPr/>
          <a:lstStyle/>
          <a:p>
            <a:r>
              <a:rPr lang="en-US" dirty="0"/>
              <a:t>Very slow at test time</a:t>
            </a:r>
          </a:p>
          <a:p>
            <a:r>
              <a:rPr lang="en-US" dirty="0"/>
              <a:t>Distance metrics on pixels are not informative</a:t>
            </a: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532524"/>
            <a:ext cx="9144000" cy="25663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6863984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Reading Material</a:t>
            </a:r>
          </a:p>
        </p:txBody>
      </p:sp>
      <p:sp>
        <p:nvSpPr>
          <p:cNvPr id="3" name="Content Placeholder 2"/>
          <p:cNvSpPr>
            <a:spLocks noGrp="1"/>
          </p:cNvSpPr>
          <p:nvPr>
            <p:ph idx="1"/>
          </p:nvPr>
        </p:nvSpPr>
        <p:spPr/>
        <p:txBody>
          <a:bodyPr/>
          <a:lstStyle/>
          <a:p>
            <a:r>
              <a:rPr lang="en-US" dirty="0">
                <a:hlinkClick r:id="rId2"/>
              </a:rPr>
              <a:t>Image Classification Tutorial: http://cs231n.github.io/classification/</a:t>
            </a:r>
            <a:endParaRPr lang="en-US" dirty="0"/>
          </a:p>
          <a:p>
            <a:r>
              <a:rPr lang="en-US" dirty="0"/>
              <a:t>A Few Useful Things About Machine Learning: </a:t>
            </a:r>
            <a:r>
              <a:rPr lang="en-US" dirty="0">
                <a:hlinkClick r:id="rId3"/>
              </a:rPr>
              <a:t>https://homes.cs.washington.edu/~pedrod/papers/cacm12.pdf</a:t>
            </a:r>
            <a:r>
              <a:rPr lang="en-US" dirty="0"/>
              <a:t> </a:t>
            </a:r>
          </a:p>
          <a:p>
            <a:endParaRPr lang="en-US" dirty="0"/>
          </a:p>
        </p:txBody>
      </p:sp>
    </p:spTree>
    <p:extLst>
      <p:ext uri="{BB962C8B-B14F-4D97-AF65-F5344CB8AC3E}">
        <p14:creationId xmlns:p14="http://schemas.microsoft.com/office/powerpoint/2010/main" val="39554869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Python Installation</a:t>
            </a:r>
          </a:p>
        </p:txBody>
      </p:sp>
      <p:sp>
        <p:nvSpPr>
          <p:cNvPr id="3" name="Content Placeholder 2"/>
          <p:cNvSpPr>
            <a:spLocks noGrp="1"/>
          </p:cNvSpPr>
          <p:nvPr>
            <p:ph idx="1"/>
          </p:nvPr>
        </p:nvSpPr>
        <p:spPr>
          <a:xfrm>
            <a:off x="457200" y="1600201"/>
            <a:ext cx="8229600" cy="1752600"/>
          </a:xfrm>
        </p:spPr>
        <p:txBody>
          <a:bodyPr/>
          <a:lstStyle/>
          <a:p>
            <a:r>
              <a:rPr lang="en-US" dirty="0"/>
              <a:t>Step 1: Install Anaconda (</a:t>
            </a:r>
            <a:r>
              <a:rPr lang="en-US" dirty="0">
                <a:hlinkClick r:id="rId2"/>
              </a:rPr>
              <a:t>https://pythonhosted.org/spyder/installation.html</a:t>
            </a:r>
            <a:r>
              <a:rPr lang="en-US" dirty="0"/>
              <a:t> ) </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3364216"/>
            <a:ext cx="8622972" cy="30365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2188067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Python Installation</a:t>
            </a:r>
          </a:p>
        </p:txBody>
      </p:sp>
      <p:sp>
        <p:nvSpPr>
          <p:cNvPr id="3" name="Content Placeholder 2"/>
          <p:cNvSpPr>
            <a:spLocks noGrp="1"/>
          </p:cNvSpPr>
          <p:nvPr>
            <p:ph idx="1"/>
          </p:nvPr>
        </p:nvSpPr>
        <p:spPr>
          <a:xfrm>
            <a:off x="457200" y="1600201"/>
            <a:ext cx="8229600" cy="914400"/>
          </a:xfrm>
        </p:spPr>
        <p:txBody>
          <a:bodyPr/>
          <a:lstStyle/>
          <a:p>
            <a:r>
              <a:rPr lang="en-US" dirty="0"/>
              <a:t>Versions of Anaconda</a:t>
            </a: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819400"/>
            <a:ext cx="9143999" cy="3286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1041081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Spyder</a:t>
            </a:r>
            <a:r>
              <a:rPr lang="en-US" dirty="0"/>
              <a:t> Installation</a:t>
            </a:r>
          </a:p>
        </p:txBody>
      </p:sp>
      <p:sp>
        <p:nvSpPr>
          <p:cNvPr id="3" name="Content Placeholder 2"/>
          <p:cNvSpPr>
            <a:spLocks noGrp="1"/>
          </p:cNvSpPr>
          <p:nvPr>
            <p:ph idx="1"/>
          </p:nvPr>
        </p:nvSpPr>
        <p:spPr>
          <a:xfrm>
            <a:off x="457200" y="1600200"/>
            <a:ext cx="5562600" cy="2514600"/>
          </a:xfrm>
        </p:spPr>
        <p:txBody>
          <a:bodyPr>
            <a:normAutofit/>
          </a:bodyPr>
          <a:lstStyle/>
          <a:p>
            <a:r>
              <a:rPr lang="en-US" dirty="0"/>
              <a:t>Step 2: Install </a:t>
            </a:r>
            <a:r>
              <a:rPr lang="en-US" dirty="0" err="1"/>
              <a:t>Spyder</a:t>
            </a:r>
            <a:endParaRPr lang="en-US" dirty="0"/>
          </a:p>
          <a:p>
            <a:pPr lvl="1"/>
            <a:r>
              <a:rPr lang="en-US" dirty="0"/>
              <a:t>Open Anaconda Prompt</a:t>
            </a:r>
          </a:p>
          <a:p>
            <a:pPr lvl="1"/>
            <a:r>
              <a:rPr lang="en-US" dirty="0"/>
              <a:t>Type command: pip install </a:t>
            </a:r>
            <a:r>
              <a:rPr lang="en-US" dirty="0" err="1"/>
              <a:t>spyder</a:t>
            </a:r>
            <a:endParaRPr lang="en-US" dirty="0"/>
          </a:p>
          <a:p>
            <a:pPr lvl="1"/>
            <a:endParaRPr 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29950" y="1524000"/>
            <a:ext cx="3814049" cy="434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781960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Contents</a:t>
            </a:r>
          </a:p>
        </p:txBody>
      </p:sp>
      <p:sp>
        <p:nvSpPr>
          <p:cNvPr id="3" name="Content Placeholder 2"/>
          <p:cNvSpPr>
            <a:spLocks noGrp="1"/>
          </p:cNvSpPr>
          <p:nvPr>
            <p:ph idx="1"/>
          </p:nvPr>
        </p:nvSpPr>
        <p:spPr/>
        <p:txBody>
          <a:bodyPr/>
          <a:lstStyle/>
          <a:p>
            <a:r>
              <a:rPr lang="en-US" dirty="0"/>
              <a:t>What is machine learning ?</a:t>
            </a:r>
          </a:p>
          <a:p>
            <a:r>
              <a:rPr lang="en-US" dirty="0"/>
              <a:t>Why it is useful ?</a:t>
            </a:r>
          </a:p>
          <a:p>
            <a:r>
              <a:rPr lang="en-US" dirty="0"/>
              <a:t>How it can be ?</a:t>
            </a:r>
          </a:p>
          <a:p>
            <a:endParaRPr lang="en-US" dirty="0"/>
          </a:p>
        </p:txBody>
      </p:sp>
    </p:spTree>
    <p:extLst>
      <p:ext uri="{BB962C8B-B14F-4D97-AF65-F5344CB8AC3E}">
        <p14:creationId xmlns:p14="http://schemas.microsoft.com/office/powerpoint/2010/main" val="16916701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What is Machine Learning ?</a:t>
            </a:r>
          </a:p>
        </p:txBody>
      </p:sp>
      <p:sp>
        <p:nvSpPr>
          <p:cNvPr id="3" name="Content Placeholder 2"/>
          <p:cNvSpPr>
            <a:spLocks noGrp="1"/>
          </p:cNvSpPr>
          <p:nvPr>
            <p:ph idx="1"/>
          </p:nvPr>
        </p:nvSpPr>
        <p:spPr>
          <a:xfrm>
            <a:off x="457200" y="1600200"/>
            <a:ext cx="6096000" cy="4191000"/>
          </a:xfrm>
        </p:spPr>
        <p:txBody>
          <a:bodyPr>
            <a:normAutofit lnSpcReduction="10000"/>
          </a:bodyPr>
          <a:lstStyle/>
          <a:p>
            <a:r>
              <a:rPr lang="en-GB" dirty="0"/>
              <a:t>Field of study that gives computer the ability to learn without being explicitly programmed (Arthur Samuel, 1956) </a:t>
            </a:r>
          </a:p>
          <a:p>
            <a:r>
              <a:rPr lang="en-GB" dirty="0"/>
              <a:t>Study of algorithms that improve their performance P at some task T with experience E (Tom Mitchell, 1998) </a:t>
            </a:r>
          </a:p>
          <a:p>
            <a:endParaRPr lang="en-GB" dirty="0"/>
          </a:p>
        </p:txBody>
      </p:sp>
      <p:sp>
        <p:nvSpPr>
          <p:cNvPr id="4" name="Rectangle 3"/>
          <p:cNvSpPr/>
          <p:nvPr/>
        </p:nvSpPr>
        <p:spPr>
          <a:xfrm>
            <a:off x="652736" y="5837312"/>
            <a:ext cx="5976664" cy="792088"/>
          </a:xfrm>
          <a:prstGeom prst="rect">
            <a:avLst/>
          </a:prstGeom>
          <a:solidFill>
            <a:schemeClr val="accent1">
              <a:lumMod val="20000"/>
              <a:lumOff val="8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74320" lvl="0" indent="-274320">
              <a:spcBef>
                <a:spcPct val="20000"/>
              </a:spcBef>
              <a:buClr>
                <a:schemeClr val="accent3"/>
              </a:buClr>
              <a:buSzPct val="95000"/>
              <a:defRPr/>
            </a:pPr>
            <a:r>
              <a:rPr lang="en-GB" sz="2800" dirty="0">
                <a:solidFill>
                  <a:schemeClr val="tx1"/>
                </a:solidFill>
              </a:rPr>
              <a:t>Well defined learning task: &lt;P, T, E&gt;</a:t>
            </a:r>
          </a:p>
        </p:txBody>
      </p:sp>
      <p:pic>
        <p:nvPicPr>
          <p:cNvPr id="5" name="Picture 4" descr="checkers.jpg"/>
          <p:cNvPicPr>
            <a:picLocks noChangeAspect="1"/>
          </p:cNvPicPr>
          <p:nvPr/>
        </p:nvPicPr>
        <p:blipFill>
          <a:blip r:embed="rId2" cstate="print"/>
          <a:stretch>
            <a:fillRect/>
          </a:stretch>
        </p:blipFill>
        <p:spPr>
          <a:xfrm>
            <a:off x="6440964" y="1447800"/>
            <a:ext cx="2699792" cy="2719008"/>
          </a:xfrm>
          <a:prstGeom prst="rect">
            <a:avLst/>
          </a:prstGeom>
        </p:spPr>
      </p:pic>
      <p:sp>
        <p:nvSpPr>
          <p:cNvPr id="6" name="TextBox 5"/>
          <p:cNvSpPr txBox="1"/>
          <p:nvPr/>
        </p:nvSpPr>
        <p:spPr>
          <a:xfrm>
            <a:off x="6516216" y="4699337"/>
            <a:ext cx="2627784" cy="1015663"/>
          </a:xfrm>
          <a:prstGeom prst="rect">
            <a:avLst/>
          </a:prstGeom>
          <a:noFill/>
        </p:spPr>
        <p:txBody>
          <a:bodyPr wrap="square" rtlCol="0">
            <a:spAutoFit/>
          </a:bodyPr>
          <a:lstStyle/>
          <a:p>
            <a:r>
              <a:rPr lang="en-GB" sz="2000" dirty="0"/>
              <a:t>T: Play checkers</a:t>
            </a:r>
          </a:p>
          <a:p>
            <a:r>
              <a:rPr lang="en-GB" sz="2000" dirty="0"/>
              <a:t>P: % of games won</a:t>
            </a:r>
          </a:p>
          <a:p>
            <a:r>
              <a:rPr lang="en-GB" sz="2000" dirty="0"/>
              <a:t>E: Playing against self</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Well Defined Learning Task</a:t>
            </a:r>
          </a:p>
        </p:txBody>
      </p:sp>
      <p:sp>
        <p:nvSpPr>
          <p:cNvPr id="3" name="Content Placeholder 2"/>
          <p:cNvSpPr>
            <a:spLocks noGrp="1"/>
          </p:cNvSpPr>
          <p:nvPr>
            <p:ph idx="1"/>
          </p:nvPr>
        </p:nvSpPr>
        <p:spPr>
          <a:xfrm>
            <a:off x="457200" y="1600200"/>
            <a:ext cx="8229600" cy="2362200"/>
          </a:xfrm>
        </p:spPr>
        <p:txBody>
          <a:bodyPr>
            <a:normAutofit fontScale="92500" lnSpcReduction="20000"/>
          </a:bodyPr>
          <a:lstStyle/>
          <a:p>
            <a:r>
              <a:rPr lang="en-GB" dirty="0"/>
              <a:t>Handwriting Recognition</a:t>
            </a:r>
          </a:p>
          <a:p>
            <a:pPr lvl="1"/>
            <a:r>
              <a:rPr lang="en-GB" dirty="0"/>
              <a:t>Task T: recognizing and classifying handwritten words within images</a:t>
            </a:r>
          </a:p>
          <a:p>
            <a:pPr lvl="1"/>
            <a:r>
              <a:rPr lang="en-GB" dirty="0"/>
              <a:t>Performance P: percent of words correctly classified</a:t>
            </a:r>
          </a:p>
          <a:p>
            <a:pPr lvl="1"/>
            <a:r>
              <a:rPr lang="en-GB" dirty="0"/>
              <a:t>Training experience E: a database of written words with given classification</a:t>
            </a:r>
          </a:p>
          <a:p>
            <a:endParaRPr lang="en-GB" dirty="0"/>
          </a:p>
        </p:txBody>
      </p:sp>
      <p:pic>
        <p:nvPicPr>
          <p:cNvPr id="4" name="Picture 3" descr="close49"/>
          <p:cNvPicPr>
            <a:picLocks noChangeAspect="1" noChangeArrowheads="1"/>
          </p:cNvPicPr>
          <p:nvPr/>
        </p:nvPicPr>
        <p:blipFill>
          <a:blip r:embed="rId2" cstate="print"/>
          <a:srcRect/>
          <a:stretch>
            <a:fillRect/>
          </a:stretch>
        </p:blipFill>
        <p:spPr bwMode="auto">
          <a:xfrm>
            <a:off x="2223120" y="3861661"/>
            <a:ext cx="4634880" cy="3009208"/>
          </a:xfrm>
          <a:prstGeom prst="rect">
            <a:avLst/>
          </a:prstGeom>
          <a:noFill/>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Question</a:t>
            </a:r>
          </a:p>
        </p:txBody>
      </p:sp>
      <p:sp>
        <p:nvSpPr>
          <p:cNvPr id="3" name="Content Placeholder 2"/>
          <p:cNvSpPr>
            <a:spLocks noGrp="1"/>
          </p:cNvSpPr>
          <p:nvPr>
            <p:ph idx="1"/>
          </p:nvPr>
        </p:nvSpPr>
        <p:spPr>
          <a:xfrm>
            <a:off x="457200" y="1600201"/>
            <a:ext cx="8382000" cy="2666999"/>
          </a:xfrm>
        </p:spPr>
        <p:txBody>
          <a:bodyPr>
            <a:normAutofit fontScale="77500" lnSpcReduction="20000"/>
          </a:bodyPr>
          <a:lstStyle/>
          <a:p>
            <a:r>
              <a:rPr lang="en-GB" dirty="0"/>
              <a:t>Suppose your email program watches which email you do and do not mark as spam and based on that learn how to better filter spam. What is the task in this setting</a:t>
            </a:r>
          </a:p>
          <a:p>
            <a:pPr lvl="1"/>
            <a:r>
              <a:rPr lang="en-GB" dirty="0"/>
              <a:t>Classifying emails as spam or not spam</a:t>
            </a:r>
          </a:p>
          <a:p>
            <a:pPr lvl="1"/>
            <a:r>
              <a:rPr lang="en-GB" dirty="0"/>
              <a:t>The number of emails correctly classifying as spam/not spam</a:t>
            </a:r>
          </a:p>
          <a:p>
            <a:pPr lvl="1"/>
            <a:r>
              <a:rPr lang="en-GB" dirty="0"/>
              <a:t>Labelling emails as spam/ not spam</a:t>
            </a:r>
          </a:p>
          <a:p>
            <a:pPr lvl="1"/>
            <a:r>
              <a:rPr lang="en-GB" dirty="0"/>
              <a:t>Non of above: This is not a machine learning problem</a:t>
            </a:r>
          </a:p>
        </p:txBody>
      </p:sp>
      <p:pic>
        <p:nvPicPr>
          <p:cNvPr id="1026" name="Picture 2"/>
          <p:cNvPicPr>
            <a:picLocks noChangeAspect="1" noChangeArrowheads="1"/>
          </p:cNvPicPr>
          <p:nvPr/>
        </p:nvPicPr>
        <p:blipFill>
          <a:blip r:embed="rId2" cstate="print"/>
          <a:srcRect/>
          <a:stretch>
            <a:fillRect/>
          </a:stretch>
        </p:blipFill>
        <p:spPr bwMode="auto">
          <a:xfrm>
            <a:off x="1143000" y="4038601"/>
            <a:ext cx="6769352" cy="2819400"/>
          </a:xfrm>
          <a:prstGeom prst="rect">
            <a:avLst/>
          </a:prstGeom>
          <a:noFill/>
          <a:ln w="9525">
            <a:noFill/>
            <a:miter lim="800000"/>
            <a:headEnd/>
            <a:tailEnd/>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Machine Learning Algorithms</a:t>
            </a:r>
          </a:p>
        </p:txBody>
      </p:sp>
      <p:sp>
        <p:nvSpPr>
          <p:cNvPr id="3" name="Content Placeholder 2"/>
          <p:cNvSpPr>
            <a:spLocks noGrp="1"/>
          </p:cNvSpPr>
          <p:nvPr>
            <p:ph idx="1"/>
          </p:nvPr>
        </p:nvSpPr>
        <p:spPr/>
        <p:txBody>
          <a:bodyPr/>
          <a:lstStyle/>
          <a:p>
            <a:r>
              <a:rPr lang="en-GB" dirty="0"/>
              <a:t>Supervised Learning Algorithms</a:t>
            </a:r>
          </a:p>
          <a:p>
            <a:r>
              <a:rPr lang="en-GB" dirty="0"/>
              <a:t>Unsupervised Learning Algorithms</a:t>
            </a:r>
          </a:p>
          <a:p>
            <a:r>
              <a:rPr lang="en-GB" dirty="0"/>
              <a:t>Reinforcement Learning</a:t>
            </a:r>
          </a:p>
          <a:p>
            <a:endParaRPr lang="en-GB" dirty="0"/>
          </a:p>
        </p:txBody>
      </p:sp>
    </p:spTree>
    <p:extLst>
      <p:ext uri="{BB962C8B-B14F-4D97-AF65-F5344CB8AC3E}">
        <p14:creationId xmlns:p14="http://schemas.microsoft.com/office/powerpoint/2010/main" val="14221227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Supervised Learning</a:t>
            </a:r>
          </a:p>
        </p:txBody>
      </p:sp>
      <p:pic>
        <p:nvPicPr>
          <p:cNvPr id="4099" name="Picture 3"/>
          <p:cNvPicPr>
            <a:picLocks noChangeAspect="1" noChangeArrowheads="1"/>
          </p:cNvPicPr>
          <p:nvPr/>
        </p:nvPicPr>
        <p:blipFill>
          <a:blip r:embed="rId2" cstate="print"/>
          <a:srcRect/>
          <a:stretch>
            <a:fillRect/>
          </a:stretch>
        </p:blipFill>
        <p:spPr bwMode="auto">
          <a:xfrm>
            <a:off x="1628775" y="1508911"/>
            <a:ext cx="4467225" cy="3520289"/>
          </a:xfrm>
          <a:prstGeom prst="rect">
            <a:avLst/>
          </a:prstGeom>
          <a:noFill/>
          <a:ln w="9525">
            <a:noFill/>
            <a:miter lim="800000"/>
            <a:headEnd/>
            <a:tailEnd/>
          </a:ln>
        </p:spPr>
      </p:pic>
      <p:sp>
        <p:nvSpPr>
          <p:cNvPr id="5" name="Oval 4"/>
          <p:cNvSpPr/>
          <p:nvPr/>
        </p:nvSpPr>
        <p:spPr>
          <a:xfrm>
            <a:off x="2743200" y="388620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Oval 5"/>
          <p:cNvSpPr/>
          <p:nvPr/>
        </p:nvSpPr>
        <p:spPr>
          <a:xfrm>
            <a:off x="2895600" y="381000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Oval 6"/>
          <p:cNvSpPr/>
          <p:nvPr/>
        </p:nvSpPr>
        <p:spPr>
          <a:xfrm>
            <a:off x="2895600" y="396240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Oval 7"/>
          <p:cNvSpPr/>
          <p:nvPr/>
        </p:nvSpPr>
        <p:spPr>
          <a:xfrm>
            <a:off x="2743200" y="373380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Oval 8"/>
          <p:cNvSpPr/>
          <p:nvPr/>
        </p:nvSpPr>
        <p:spPr>
          <a:xfrm>
            <a:off x="3048000" y="388620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val 9"/>
          <p:cNvSpPr/>
          <p:nvPr/>
        </p:nvSpPr>
        <p:spPr>
          <a:xfrm>
            <a:off x="2895600" y="365760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Oval 10"/>
          <p:cNvSpPr/>
          <p:nvPr/>
        </p:nvSpPr>
        <p:spPr>
          <a:xfrm>
            <a:off x="3048000" y="373380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Oval 11"/>
          <p:cNvSpPr/>
          <p:nvPr/>
        </p:nvSpPr>
        <p:spPr>
          <a:xfrm>
            <a:off x="3048000" y="358140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Oval 12"/>
          <p:cNvSpPr/>
          <p:nvPr/>
        </p:nvSpPr>
        <p:spPr>
          <a:xfrm>
            <a:off x="2895600" y="342900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Oval 13"/>
          <p:cNvSpPr/>
          <p:nvPr/>
        </p:nvSpPr>
        <p:spPr>
          <a:xfrm>
            <a:off x="3200400" y="373380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Oval 14"/>
          <p:cNvSpPr/>
          <p:nvPr/>
        </p:nvSpPr>
        <p:spPr>
          <a:xfrm>
            <a:off x="3124200" y="342900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Oval 15"/>
          <p:cNvSpPr/>
          <p:nvPr/>
        </p:nvSpPr>
        <p:spPr>
          <a:xfrm>
            <a:off x="3276600" y="358140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Oval 16"/>
          <p:cNvSpPr/>
          <p:nvPr/>
        </p:nvSpPr>
        <p:spPr>
          <a:xfrm>
            <a:off x="2971800" y="327660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Oval 17"/>
          <p:cNvSpPr/>
          <p:nvPr/>
        </p:nvSpPr>
        <p:spPr>
          <a:xfrm>
            <a:off x="3352800" y="365760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Oval 18"/>
          <p:cNvSpPr/>
          <p:nvPr/>
        </p:nvSpPr>
        <p:spPr>
          <a:xfrm>
            <a:off x="3048000" y="304800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Oval 19"/>
          <p:cNvSpPr/>
          <p:nvPr/>
        </p:nvSpPr>
        <p:spPr>
          <a:xfrm>
            <a:off x="3352800" y="335280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Oval 20"/>
          <p:cNvSpPr/>
          <p:nvPr/>
        </p:nvSpPr>
        <p:spPr>
          <a:xfrm>
            <a:off x="3657600" y="403860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Oval 21"/>
          <p:cNvSpPr/>
          <p:nvPr/>
        </p:nvSpPr>
        <p:spPr>
          <a:xfrm>
            <a:off x="3429000" y="396240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Multiply 22"/>
          <p:cNvSpPr/>
          <p:nvPr/>
        </p:nvSpPr>
        <p:spPr>
          <a:xfrm>
            <a:off x="3505200" y="2895600"/>
            <a:ext cx="152400" cy="152400"/>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Multiply 23"/>
          <p:cNvSpPr/>
          <p:nvPr/>
        </p:nvSpPr>
        <p:spPr>
          <a:xfrm>
            <a:off x="3657600" y="3124200"/>
            <a:ext cx="152400" cy="152400"/>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Multiply 24"/>
          <p:cNvSpPr/>
          <p:nvPr/>
        </p:nvSpPr>
        <p:spPr>
          <a:xfrm>
            <a:off x="3962400" y="3657600"/>
            <a:ext cx="152400" cy="152400"/>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Multiply 25"/>
          <p:cNvSpPr/>
          <p:nvPr/>
        </p:nvSpPr>
        <p:spPr>
          <a:xfrm>
            <a:off x="3810000" y="2895600"/>
            <a:ext cx="152400" cy="152400"/>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Multiply 26"/>
          <p:cNvSpPr/>
          <p:nvPr/>
        </p:nvSpPr>
        <p:spPr>
          <a:xfrm>
            <a:off x="3962400" y="3276600"/>
            <a:ext cx="152400" cy="152400"/>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Multiply 27"/>
          <p:cNvSpPr/>
          <p:nvPr/>
        </p:nvSpPr>
        <p:spPr>
          <a:xfrm>
            <a:off x="4267200" y="3505200"/>
            <a:ext cx="152400" cy="152400"/>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Multiply 28"/>
          <p:cNvSpPr/>
          <p:nvPr/>
        </p:nvSpPr>
        <p:spPr>
          <a:xfrm>
            <a:off x="4267200" y="3810000"/>
            <a:ext cx="152400" cy="152400"/>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Multiply 29"/>
          <p:cNvSpPr/>
          <p:nvPr/>
        </p:nvSpPr>
        <p:spPr>
          <a:xfrm>
            <a:off x="4038600" y="3048000"/>
            <a:ext cx="152400" cy="152400"/>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Multiply 30"/>
          <p:cNvSpPr/>
          <p:nvPr/>
        </p:nvSpPr>
        <p:spPr>
          <a:xfrm>
            <a:off x="4267200" y="3200400"/>
            <a:ext cx="152400" cy="152400"/>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Multiply 31"/>
          <p:cNvSpPr/>
          <p:nvPr/>
        </p:nvSpPr>
        <p:spPr>
          <a:xfrm>
            <a:off x="4419600" y="3352800"/>
            <a:ext cx="152400" cy="152400"/>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Multiply 32"/>
          <p:cNvSpPr/>
          <p:nvPr/>
        </p:nvSpPr>
        <p:spPr>
          <a:xfrm>
            <a:off x="3886200" y="3048000"/>
            <a:ext cx="152400" cy="152400"/>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Multiply 33"/>
          <p:cNvSpPr/>
          <p:nvPr/>
        </p:nvSpPr>
        <p:spPr>
          <a:xfrm>
            <a:off x="4038600" y="3429000"/>
            <a:ext cx="152400" cy="152400"/>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Multiply 34"/>
          <p:cNvSpPr/>
          <p:nvPr/>
        </p:nvSpPr>
        <p:spPr>
          <a:xfrm>
            <a:off x="4267200" y="2971800"/>
            <a:ext cx="152400" cy="152400"/>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Multiply 35"/>
          <p:cNvSpPr/>
          <p:nvPr/>
        </p:nvSpPr>
        <p:spPr>
          <a:xfrm>
            <a:off x="4419600" y="3124200"/>
            <a:ext cx="152400" cy="152400"/>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Multiply 36"/>
          <p:cNvSpPr/>
          <p:nvPr/>
        </p:nvSpPr>
        <p:spPr>
          <a:xfrm>
            <a:off x="4038600" y="2819400"/>
            <a:ext cx="152400" cy="152400"/>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Multiply 37"/>
          <p:cNvSpPr/>
          <p:nvPr/>
        </p:nvSpPr>
        <p:spPr>
          <a:xfrm>
            <a:off x="4419600" y="3657600"/>
            <a:ext cx="152400" cy="152400"/>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Multiply 38"/>
          <p:cNvSpPr/>
          <p:nvPr/>
        </p:nvSpPr>
        <p:spPr>
          <a:xfrm>
            <a:off x="4191000" y="3657600"/>
            <a:ext cx="152400" cy="152400"/>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Multiply 39"/>
          <p:cNvSpPr/>
          <p:nvPr/>
        </p:nvSpPr>
        <p:spPr>
          <a:xfrm>
            <a:off x="3657600" y="2667000"/>
            <a:ext cx="152400" cy="152400"/>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Content Placeholder 2"/>
          <p:cNvSpPr txBox="1">
            <a:spLocks/>
          </p:cNvSpPr>
          <p:nvPr/>
        </p:nvSpPr>
        <p:spPr>
          <a:xfrm>
            <a:off x="457200" y="5105401"/>
            <a:ext cx="8229600" cy="1524000"/>
          </a:xfrm>
          <a:prstGeom prst="rect">
            <a:avLst/>
          </a:prstGeom>
        </p:spPr>
        <p:txBody>
          <a:bodyPr vert="horz" lIns="91440" tIns="45720" rIns="91440" bIns="45720" rtlCol="0">
            <a:normAutofit fontScale="92500" lnSpcReduction="1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dirty="0"/>
              <a:t>Right answers are given for inputs</a:t>
            </a:r>
          </a:p>
          <a:p>
            <a:r>
              <a:rPr lang="en-GB" dirty="0"/>
              <a:t>Classification refers to predict discrete valued output (e.g. 0 or 1)</a:t>
            </a:r>
          </a:p>
        </p:txBody>
      </p:sp>
      <p:sp>
        <p:nvSpPr>
          <p:cNvPr id="41" name="TextBox 40"/>
          <p:cNvSpPr txBox="1"/>
          <p:nvPr/>
        </p:nvSpPr>
        <p:spPr>
          <a:xfrm>
            <a:off x="5029200" y="1676400"/>
            <a:ext cx="4114800" cy="1200329"/>
          </a:xfrm>
          <a:prstGeom prst="rect">
            <a:avLst/>
          </a:prstGeom>
          <a:noFill/>
        </p:spPr>
        <p:txBody>
          <a:bodyPr wrap="square" rtlCol="0">
            <a:spAutoFit/>
          </a:bodyPr>
          <a:lstStyle/>
          <a:p>
            <a:r>
              <a:rPr lang="en-US" sz="3600" dirty="0"/>
              <a:t>Breast Cancer: (Malignant, Benign)</a:t>
            </a:r>
          </a:p>
        </p:txBody>
      </p:sp>
    </p:spTree>
    <p:extLst>
      <p:ext uri="{BB962C8B-B14F-4D97-AF65-F5344CB8AC3E}">
        <p14:creationId xmlns:p14="http://schemas.microsoft.com/office/powerpoint/2010/main" val="375305749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562</TotalTime>
  <Words>1050</Words>
  <Application>Microsoft Office PowerPoint</Application>
  <PresentationFormat>On-screen Show (4:3)</PresentationFormat>
  <Paragraphs>136</Paragraphs>
  <Slides>36</Slides>
  <Notes>6</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36</vt:i4>
      </vt:variant>
    </vt:vector>
  </HeadingPairs>
  <TitlesOfParts>
    <vt:vector size="39" baseType="lpstr">
      <vt:lpstr>Arial</vt:lpstr>
      <vt:lpstr>Calibri</vt:lpstr>
      <vt:lpstr>Office Theme</vt:lpstr>
      <vt:lpstr>Lecture 2</vt:lpstr>
      <vt:lpstr>Why Deep Learning ?</vt:lpstr>
      <vt:lpstr>Lecture 2  Introduction to Machine Learning</vt:lpstr>
      <vt:lpstr>Contents</vt:lpstr>
      <vt:lpstr>What is Machine Learning ?</vt:lpstr>
      <vt:lpstr>Well Defined Learning Task</vt:lpstr>
      <vt:lpstr>Question</vt:lpstr>
      <vt:lpstr>Machine Learning Algorithms</vt:lpstr>
      <vt:lpstr>Supervised Learning</vt:lpstr>
      <vt:lpstr>Unsupervised Learning</vt:lpstr>
      <vt:lpstr>PowerPoint Presentation</vt:lpstr>
      <vt:lpstr>Question</vt:lpstr>
      <vt:lpstr>Why It Is Useful ?</vt:lpstr>
      <vt:lpstr>Why It Is Useful ? (Cont.)</vt:lpstr>
      <vt:lpstr>Why It Is Useful ? (Cont.)</vt:lpstr>
      <vt:lpstr>Why It Is Useful ? (Cont.)</vt:lpstr>
      <vt:lpstr>Why It Is Useful ? (Cont.)</vt:lpstr>
      <vt:lpstr>Why It Is Useful ? (Cont.)</vt:lpstr>
      <vt:lpstr>How It Can be ?</vt:lpstr>
      <vt:lpstr>Semantic Gap</vt:lpstr>
      <vt:lpstr>Why Not Hard-Coded ?</vt:lpstr>
      <vt:lpstr>Why Not Hard-Coded ? (Cont.)</vt:lpstr>
      <vt:lpstr>Why Not Hard-Coded ? (Cont.)</vt:lpstr>
      <vt:lpstr>Image Classifier </vt:lpstr>
      <vt:lpstr>Simplest Learner: No Learner</vt:lpstr>
      <vt:lpstr>Finding Similarity </vt:lpstr>
      <vt:lpstr>K-Nearest Neighbors </vt:lpstr>
      <vt:lpstr>K-Nearest Neighbors: Distance Metric</vt:lpstr>
      <vt:lpstr>What are Hyperparameters ?</vt:lpstr>
      <vt:lpstr>Setting Hyperparameters</vt:lpstr>
      <vt:lpstr>Setting Hyperparameters</vt:lpstr>
      <vt:lpstr>Drawbacks of K-Nearest Neighbors  </vt:lpstr>
      <vt:lpstr>Reading Material</vt:lpstr>
      <vt:lpstr>Python Installation</vt:lpstr>
      <vt:lpstr>Python Installation</vt:lpstr>
      <vt:lpstr>Spyder Installation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Tehseen</dc:creator>
  <cp:lastModifiedBy>anwar khan</cp:lastModifiedBy>
  <cp:revision>115</cp:revision>
  <dcterms:created xsi:type="dcterms:W3CDTF">2006-08-16T00:00:00Z</dcterms:created>
  <dcterms:modified xsi:type="dcterms:W3CDTF">2022-08-23T11:28:36Z</dcterms:modified>
</cp:coreProperties>
</file>